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Cabin"/>
      <p:regular r:id="rId19"/>
    </p:embeddedFont>
    <p:embeddedFont>
      <p:font typeface="Cabin"/>
      <p:regular r:id="rId20"/>
    </p:embeddedFont>
    <p:embeddedFont>
      <p:font typeface="Cabin"/>
      <p:regular r:id="rId21"/>
    </p:embeddedFont>
    <p:embeddedFont>
      <p:font typeface="Cabin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sv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svg>
</file>

<file path=ppt/media/image-2-3.png>
</file>

<file path=ppt/media/image-3-1.png>
</file>

<file path=ppt/media/image-3-2.png>
</file>

<file path=ppt/media/image-3-3.svg>
</file>

<file path=ppt/media/image-4-1.png>
</file>

<file path=ppt/media/image-5-1.png>
</file>

<file path=ppt/media/image-5-2.svg>
</file>

<file path=ppt/media/image-5-3.png>
</file>

<file path=ppt/media/image-5-4.png>
</file>

<file path=ppt/media/image-5-5.png>
</file>

<file path=ppt/media/image-5-6.png>
</file>

<file path=ppt/media/image-5-7.png>
</file>

<file path=ppt/media/image-6-1.png>
</file>

<file path=ppt/media/image-7-1.png>
</file>

<file path=ppt/media/image-7-2.png>
</file>

<file path=ppt/media/image-7-3.png>
</file>

<file path=ppt/media/image-8-1.png>
</file>

<file path=ppt/media/image-9-1.png>
</file>

<file path=ppt/media/image-9-2.sv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Customer Shopping Behavior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Uncovering insights from 3,900 purchases to guide strategic business decisions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33763" y="639247"/>
            <a:ext cx="1295995" cy="305276"/>
          </a:xfrm>
          <a:prstGeom prst="roundRect">
            <a:avLst>
              <a:gd name="adj" fmla="val 6999"/>
            </a:avLst>
          </a:prstGeom>
          <a:solidFill>
            <a:srgbClr val="054842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640562" y="720685"/>
            <a:ext cx="142399" cy="14239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54160" y="692587"/>
            <a:ext cx="868799" cy="198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ACTION PLAN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533763" y="997387"/>
            <a:ext cx="7112794" cy="523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Business Recommendations</a:t>
            </a:r>
            <a:endParaRPr lang="en-US" sz="3250" dirty="0"/>
          </a:p>
        </p:txBody>
      </p:sp>
      <p:sp>
        <p:nvSpPr>
          <p:cNvPr id="6" name="Shape 3"/>
          <p:cNvSpPr/>
          <p:nvPr/>
        </p:nvSpPr>
        <p:spPr>
          <a:xfrm>
            <a:off x="1533763" y="1719620"/>
            <a:ext cx="11562874" cy="1068229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556623" y="1742480"/>
            <a:ext cx="712113" cy="1022509"/>
          </a:xfrm>
          <a:prstGeom prst="rect">
            <a:avLst/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779151" y="2086808"/>
            <a:ext cx="267057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2401133" y="1920478"/>
            <a:ext cx="2550914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Boost Subscriptions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401133" y="2261592"/>
            <a:ext cx="10494645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Promote exclusive benefits to convert 73% non-subscribers—massive revenue opportunity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1533763" y="2920246"/>
            <a:ext cx="11562874" cy="1068229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1556623" y="2943106"/>
            <a:ext cx="712113" cy="1022509"/>
          </a:xfrm>
          <a:prstGeom prst="rect">
            <a:avLst/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1779151" y="3287435"/>
            <a:ext cx="267057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2401133" y="3121104"/>
            <a:ext cx="222123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Loyalty Programs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2401133" y="3462218"/>
            <a:ext cx="10494645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Reward repeat buyers to accelerate movement from Returning to Loyal segment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1533763" y="4120872"/>
            <a:ext cx="11562874" cy="1068229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1556623" y="4143732"/>
            <a:ext cx="712113" cy="1022509"/>
          </a:xfrm>
          <a:prstGeom prst="rect">
            <a:avLst/>
          </a:prstGeom>
          <a:solidFill>
            <a:srgbClr val="304755"/>
          </a:solidFill>
          <a:ln/>
        </p:spPr>
      </p:sp>
      <p:sp>
        <p:nvSpPr>
          <p:cNvPr id="18" name="Text 15"/>
          <p:cNvSpPr/>
          <p:nvPr/>
        </p:nvSpPr>
        <p:spPr>
          <a:xfrm>
            <a:off x="1779151" y="4488061"/>
            <a:ext cx="267057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2401133" y="4321731"/>
            <a:ext cx="2841069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Review Discount Policy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401133" y="4662845"/>
            <a:ext cx="10494645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839 high-spenders used discounts—balance sales boosts with margin control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1533763" y="5321498"/>
            <a:ext cx="11562874" cy="1068229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1556623" y="5344358"/>
            <a:ext cx="712113" cy="1022509"/>
          </a:xfrm>
          <a:prstGeom prst="rect">
            <a:avLst/>
          </a:prstGeom>
          <a:solidFill>
            <a:srgbClr val="304755"/>
          </a:solidFill>
          <a:ln/>
        </p:spPr>
      </p:sp>
      <p:sp>
        <p:nvSpPr>
          <p:cNvPr id="23" name="Text 20"/>
          <p:cNvSpPr/>
          <p:nvPr/>
        </p:nvSpPr>
        <p:spPr>
          <a:xfrm>
            <a:off x="1779151" y="5688687"/>
            <a:ext cx="267057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2401133" y="5522357"/>
            <a:ext cx="244733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Product Positioning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2401133" y="5863471"/>
            <a:ext cx="10494645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Feature top-rated items (Gloves, Sandals, Boots) in campaigns and seasonal promotions</a:t>
            </a:r>
            <a:endParaRPr lang="en-US" sz="1400" dirty="0"/>
          </a:p>
        </p:txBody>
      </p:sp>
      <p:sp>
        <p:nvSpPr>
          <p:cNvPr id="26" name="Shape 23"/>
          <p:cNvSpPr/>
          <p:nvPr/>
        </p:nvSpPr>
        <p:spPr>
          <a:xfrm>
            <a:off x="1533763" y="6522125"/>
            <a:ext cx="11562874" cy="1068229"/>
          </a:xfrm>
          <a:prstGeom prst="roundRect">
            <a:avLst>
              <a:gd name="adj" fmla="val 2500"/>
            </a:avLst>
          </a:prstGeom>
          <a:solidFill>
            <a:srgbClr val="112836"/>
          </a:solidFill>
          <a:ln w="22860">
            <a:solidFill>
              <a:srgbClr val="49606E"/>
            </a:solidFill>
            <a:prstDash val="solid"/>
          </a:ln>
        </p:spPr>
      </p:sp>
      <p:sp>
        <p:nvSpPr>
          <p:cNvPr id="27" name="Shape 24"/>
          <p:cNvSpPr/>
          <p:nvPr/>
        </p:nvSpPr>
        <p:spPr>
          <a:xfrm>
            <a:off x="1556623" y="6544985"/>
            <a:ext cx="712113" cy="1022509"/>
          </a:xfrm>
          <a:prstGeom prst="rect">
            <a:avLst/>
          </a:prstGeom>
          <a:solidFill>
            <a:srgbClr val="304755"/>
          </a:solidFill>
          <a:ln/>
        </p:spPr>
      </p:sp>
      <p:sp>
        <p:nvSpPr>
          <p:cNvPr id="28" name="Text 25"/>
          <p:cNvSpPr/>
          <p:nvPr/>
        </p:nvSpPr>
        <p:spPr>
          <a:xfrm>
            <a:off x="1779151" y="6889313"/>
            <a:ext cx="267057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2100" dirty="0"/>
          </a:p>
        </p:txBody>
      </p:sp>
      <p:sp>
        <p:nvSpPr>
          <p:cNvPr id="29" name="Text 26"/>
          <p:cNvSpPr/>
          <p:nvPr/>
        </p:nvSpPr>
        <p:spPr>
          <a:xfrm>
            <a:off x="2401133" y="6722983"/>
            <a:ext cx="247388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Targeted Marketing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2401133" y="7064097"/>
            <a:ext cx="10494645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Focus on Young Adults and express-shipping users for highest revenue impact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05783" y="517684"/>
            <a:ext cx="1738074" cy="307181"/>
          </a:xfrm>
          <a:prstGeom prst="roundRect">
            <a:avLst>
              <a:gd name="adj" fmla="val 6989"/>
            </a:avLst>
          </a:prstGeom>
          <a:solidFill>
            <a:srgbClr val="054842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613059" y="599718"/>
            <a:ext cx="143113" cy="1431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27728" y="571262"/>
            <a:ext cx="1308854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DATASET OVERVIEW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505783" y="878324"/>
            <a:ext cx="4209574" cy="526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Foundation</a:t>
            </a:r>
            <a:endParaRPr lang="en-US" sz="3300" dirty="0"/>
          </a:p>
        </p:txBody>
      </p:sp>
      <p:sp>
        <p:nvSpPr>
          <p:cNvPr id="6" name="Text 3"/>
          <p:cNvSpPr/>
          <p:nvPr/>
        </p:nvSpPr>
        <p:spPr>
          <a:xfrm>
            <a:off x="1505783" y="1694498"/>
            <a:ext cx="3761542" cy="590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4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3.9K</a:t>
            </a:r>
            <a:endParaRPr lang="en-US" sz="4600" dirty="0"/>
          </a:p>
        </p:txBody>
      </p:sp>
      <p:sp>
        <p:nvSpPr>
          <p:cNvPr id="7" name="Text 4"/>
          <p:cNvSpPr/>
          <p:nvPr/>
        </p:nvSpPr>
        <p:spPr>
          <a:xfrm>
            <a:off x="2334101" y="2474476"/>
            <a:ext cx="2104787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Total Purchases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505783" y="2817733"/>
            <a:ext cx="3761542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Transactions analyzed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5434370" y="1694498"/>
            <a:ext cx="3761542" cy="590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4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18</a:t>
            </a:r>
            <a:endParaRPr lang="en-US" sz="4600" dirty="0"/>
          </a:p>
        </p:txBody>
      </p:sp>
      <p:sp>
        <p:nvSpPr>
          <p:cNvPr id="10" name="Text 7"/>
          <p:cNvSpPr/>
          <p:nvPr/>
        </p:nvSpPr>
        <p:spPr>
          <a:xfrm>
            <a:off x="6262688" y="2474476"/>
            <a:ext cx="2104787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Points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5434370" y="2817733"/>
            <a:ext cx="3761542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Features per transaction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9362956" y="1694498"/>
            <a:ext cx="3761542" cy="590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46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50</a:t>
            </a:r>
            <a:endParaRPr lang="en-US" sz="4600" dirty="0"/>
          </a:p>
        </p:txBody>
      </p:sp>
      <p:sp>
        <p:nvSpPr>
          <p:cNvPr id="13" name="Text 10"/>
          <p:cNvSpPr/>
          <p:nvPr/>
        </p:nvSpPr>
        <p:spPr>
          <a:xfrm>
            <a:off x="10191274" y="2474476"/>
            <a:ext cx="2104787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Locations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9362956" y="2817733"/>
            <a:ext cx="3761542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Geographic coverage</a:t>
            </a:r>
            <a:endParaRPr lang="en-US" sz="1400" dirty="0"/>
          </a:p>
        </p:txBody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783" y="3368635"/>
            <a:ext cx="7399377" cy="419290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9349264" y="4338161"/>
            <a:ext cx="3117890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Data Categories</a:t>
            </a:r>
            <a:endParaRPr lang="en-US" sz="1950" dirty="0"/>
          </a:p>
        </p:txBody>
      </p:sp>
      <p:sp>
        <p:nvSpPr>
          <p:cNvPr id="17" name="Text 13"/>
          <p:cNvSpPr/>
          <p:nvPr/>
        </p:nvSpPr>
        <p:spPr>
          <a:xfrm>
            <a:off x="9349264" y="4787503"/>
            <a:ext cx="3782735" cy="1750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Customer demographics: Age, Gender, Location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Purchase details: Items, Categories, Amount, Season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Shopping behavior: Discounts, Reviews, Frequency</a:t>
            </a:r>
            <a:endParaRPr lang="en-US" sz="14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Subscription status and shipping preferences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244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22390" y="3241834"/>
            <a:ext cx="1782366" cy="355759"/>
          </a:xfrm>
          <a:prstGeom prst="roundRect">
            <a:avLst>
              <a:gd name="adj" fmla="val 6537"/>
            </a:avLst>
          </a:prstGeom>
          <a:noFill/>
          <a:ln w="7620">
            <a:solidFill>
              <a:srgbClr val="0A988B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6215" y="3342203"/>
            <a:ext cx="155019" cy="1550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78744" y="3307556"/>
            <a:ext cx="1302187" cy="224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00" dirty="0">
                <a:solidFill>
                  <a:srgbClr val="0A988B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PYTHON ANALYSIS</a:t>
            </a:r>
            <a:endParaRPr lang="en-US" sz="1200" dirty="0"/>
          </a:p>
        </p:txBody>
      </p:sp>
      <p:sp>
        <p:nvSpPr>
          <p:cNvPr id="6" name="Text 2"/>
          <p:cNvSpPr/>
          <p:nvPr/>
        </p:nvSpPr>
        <p:spPr>
          <a:xfrm>
            <a:off x="1022390" y="3660338"/>
            <a:ext cx="7747873" cy="569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Preparation &amp; Cleaning</a:t>
            </a:r>
            <a:endParaRPr lang="en-US" sz="3550" dirty="0"/>
          </a:p>
        </p:txBody>
      </p:sp>
      <p:sp>
        <p:nvSpPr>
          <p:cNvPr id="7" name="Text 3"/>
          <p:cNvSpPr/>
          <p:nvPr/>
        </p:nvSpPr>
        <p:spPr>
          <a:xfrm>
            <a:off x="1022390" y="4465558"/>
            <a:ext cx="193715" cy="242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500" dirty="0"/>
          </a:p>
        </p:txBody>
      </p:sp>
      <p:sp>
        <p:nvSpPr>
          <p:cNvPr id="8" name="Shape 4"/>
          <p:cNvSpPr/>
          <p:nvPr/>
        </p:nvSpPr>
        <p:spPr>
          <a:xfrm>
            <a:off x="1022390" y="4771906"/>
            <a:ext cx="6214348" cy="2286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9" name="Text 5"/>
          <p:cNvSpPr/>
          <p:nvPr/>
        </p:nvSpPr>
        <p:spPr>
          <a:xfrm>
            <a:off x="1022390" y="4914424"/>
            <a:ext cx="2279928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Loading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1022390" y="5293400"/>
            <a:ext cx="6214348" cy="561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Imported dataset using pandas, explored structure with .info() and .describe()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7393543" y="4465558"/>
            <a:ext cx="193715" cy="242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7393543" y="4771906"/>
            <a:ext cx="6214467" cy="2286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3" name="Text 9"/>
          <p:cNvSpPr/>
          <p:nvPr/>
        </p:nvSpPr>
        <p:spPr>
          <a:xfrm>
            <a:off x="7393543" y="4914424"/>
            <a:ext cx="2279928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Missing Data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7393543" y="5293400"/>
            <a:ext cx="6214467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Imputed 37 missing Review Ratings using median by category</a:t>
            </a:r>
            <a:endParaRPr lang="en-US" sz="1500" dirty="0"/>
          </a:p>
        </p:txBody>
      </p:sp>
      <p:sp>
        <p:nvSpPr>
          <p:cNvPr id="15" name="Text 11"/>
          <p:cNvSpPr/>
          <p:nvPr/>
        </p:nvSpPr>
        <p:spPr>
          <a:xfrm>
            <a:off x="1022390" y="6156484"/>
            <a:ext cx="193715" cy="242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6" name="Shape 12"/>
          <p:cNvSpPr/>
          <p:nvPr/>
        </p:nvSpPr>
        <p:spPr>
          <a:xfrm>
            <a:off x="1022390" y="6462832"/>
            <a:ext cx="6214348" cy="2286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17" name="Text 13"/>
          <p:cNvSpPr/>
          <p:nvPr/>
        </p:nvSpPr>
        <p:spPr>
          <a:xfrm>
            <a:off x="1022390" y="6605349"/>
            <a:ext cx="2729865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 Engineering</a:t>
            </a: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1022390" y="6984325"/>
            <a:ext cx="621434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Created age_group bins and purchase_frequency_days columns</a:t>
            </a:r>
            <a:endParaRPr lang="en-US" sz="1500" dirty="0"/>
          </a:p>
        </p:txBody>
      </p:sp>
      <p:sp>
        <p:nvSpPr>
          <p:cNvPr id="19" name="Text 15"/>
          <p:cNvSpPr/>
          <p:nvPr/>
        </p:nvSpPr>
        <p:spPr>
          <a:xfrm>
            <a:off x="7393543" y="6156484"/>
            <a:ext cx="193715" cy="242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500" dirty="0"/>
          </a:p>
        </p:txBody>
      </p:sp>
      <p:sp>
        <p:nvSpPr>
          <p:cNvPr id="20" name="Shape 16"/>
          <p:cNvSpPr/>
          <p:nvPr/>
        </p:nvSpPr>
        <p:spPr>
          <a:xfrm>
            <a:off x="7393543" y="6462832"/>
            <a:ext cx="6214467" cy="22860"/>
          </a:xfrm>
          <a:prstGeom prst="rect">
            <a:avLst/>
          </a:prstGeom>
          <a:solidFill>
            <a:srgbClr val="0A988B"/>
          </a:solidFill>
          <a:ln/>
        </p:spPr>
      </p:sp>
      <p:sp>
        <p:nvSpPr>
          <p:cNvPr id="21" name="Text 17"/>
          <p:cNvSpPr/>
          <p:nvPr/>
        </p:nvSpPr>
        <p:spPr>
          <a:xfrm>
            <a:off x="7393543" y="6605349"/>
            <a:ext cx="2939772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Database Integration</a:t>
            </a:r>
            <a:endParaRPr lang="en-US" sz="1750" dirty="0"/>
          </a:p>
        </p:txBody>
      </p:sp>
      <p:sp>
        <p:nvSpPr>
          <p:cNvPr id="22" name="Text 18"/>
          <p:cNvSpPr/>
          <p:nvPr/>
        </p:nvSpPr>
        <p:spPr>
          <a:xfrm>
            <a:off x="7393543" y="6984325"/>
            <a:ext cx="6214467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Connected to PostgreSQL for advanced SQL analysis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37021" y="393263"/>
            <a:ext cx="5331023" cy="405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Revenue Insights by Gender</a:t>
            </a:r>
            <a:endParaRPr lang="en-US" sz="2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7021" y="957739"/>
            <a:ext cx="8956358" cy="484715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760607" y="5835372"/>
            <a:ext cx="137874" cy="137874"/>
          </a:xfrm>
          <a:prstGeom prst="roundRect">
            <a:avLst>
              <a:gd name="adj" fmla="val 13264"/>
            </a:avLst>
          </a:prstGeom>
          <a:solidFill>
            <a:srgbClr val="054842"/>
          </a:solidFill>
          <a:ln/>
        </p:spPr>
      </p:sp>
      <p:sp>
        <p:nvSpPr>
          <p:cNvPr id="5" name="Text 2"/>
          <p:cNvSpPr/>
          <p:nvPr/>
        </p:nvSpPr>
        <p:spPr>
          <a:xfrm>
            <a:off x="6959441" y="5835372"/>
            <a:ext cx="279559" cy="137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Male</a:t>
            </a:r>
            <a:endParaRPr lang="en-US" sz="1050" dirty="0"/>
          </a:p>
        </p:txBody>
      </p:sp>
      <p:sp>
        <p:nvSpPr>
          <p:cNvPr id="6" name="Shape 3"/>
          <p:cNvSpPr/>
          <p:nvPr/>
        </p:nvSpPr>
        <p:spPr>
          <a:xfrm>
            <a:off x="7391400" y="5835372"/>
            <a:ext cx="137874" cy="137874"/>
          </a:xfrm>
          <a:prstGeom prst="roundRect">
            <a:avLst>
              <a:gd name="adj" fmla="val 13264"/>
            </a:avLst>
          </a:prstGeom>
          <a:solidFill>
            <a:srgbClr val="28F1DE"/>
          </a:solidFill>
          <a:ln/>
        </p:spPr>
      </p:sp>
      <p:sp>
        <p:nvSpPr>
          <p:cNvPr id="7" name="Text 4"/>
          <p:cNvSpPr/>
          <p:nvPr/>
        </p:nvSpPr>
        <p:spPr>
          <a:xfrm>
            <a:off x="7590234" y="5835372"/>
            <a:ext cx="425887" cy="137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Female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2837021" y="6092428"/>
            <a:ext cx="2457926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Gender Revenue Split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2837021" y="6454854"/>
            <a:ext cx="8956358" cy="173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Male customers generate </a:t>
            </a:r>
            <a:pPr algn="l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68% of total revenue</a:t>
            </a:r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significantly outpacing female customers at 32%.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2837021" y="6717982"/>
            <a:ext cx="8956358" cy="173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2:1 ratio suggests opportunities for targeted marketing campaigns to balance customer engagement.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2837021" y="7050048"/>
            <a:ext cx="4428530" cy="455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$158K</a:t>
            </a:r>
            <a:endParaRPr lang="en-US" sz="3550" dirty="0"/>
          </a:p>
        </p:txBody>
      </p:sp>
      <p:sp>
        <p:nvSpPr>
          <p:cNvPr id="12" name="Text 9"/>
          <p:cNvSpPr/>
          <p:nvPr/>
        </p:nvSpPr>
        <p:spPr>
          <a:xfrm>
            <a:off x="4240054" y="7633573"/>
            <a:ext cx="1622465" cy="202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Male Revenue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7364849" y="7050048"/>
            <a:ext cx="4428530" cy="455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$75K</a:t>
            </a:r>
            <a:endParaRPr lang="en-US" sz="3550" dirty="0"/>
          </a:p>
        </p:txBody>
      </p:sp>
      <p:sp>
        <p:nvSpPr>
          <p:cNvPr id="14" name="Text 11"/>
          <p:cNvSpPr/>
          <p:nvPr/>
        </p:nvSpPr>
        <p:spPr>
          <a:xfrm>
            <a:off x="8767882" y="7633573"/>
            <a:ext cx="1622465" cy="202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Female Revenue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60490" y="556855"/>
            <a:ext cx="1731764" cy="337899"/>
          </a:xfrm>
          <a:prstGeom prst="roundRect">
            <a:avLst>
              <a:gd name="adj" fmla="val 6841"/>
            </a:avLst>
          </a:prstGeom>
          <a:solidFill>
            <a:srgbClr val="054842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75980" y="648772"/>
            <a:ext cx="154067" cy="15406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07081" y="614601"/>
            <a:ext cx="1269683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TOP PERFORMERS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1060490" y="956667"/>
            <a:ext cx="5128379" cy="566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Product Excellence</a:t>
            </a:r>
            <a:endParaRPr lang="en-US" sz="3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490" y="1755577"/>
            <a:ext cx="1729502" cy="17295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60490" y="3678793"/>
            <a:ext cx="2266117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Gloves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060490" y="4054912"/>
            <a:ext cx="2982039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Rating: 3.86</a:t>
            </a:r>
            <a:endParaRPr lang="en-US" sz="15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6244" y="1755577"/>
            <a:ext cx="1729502" cy="17295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236244" y="3678793"/>
            <a:ext cx="2266117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Sandals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4236244" y="4054912"/>
            <a:ext cx="2982039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Rating: 3.84</a:t>
            </a:r>
            <a:endParaRPr lang="en-US" sz="15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1998" y="1755577"/>
            <a:ext cx="1729502" cy="172950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11998" y="3678793"/>
            <a:ext cx="2266117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Boots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7411998" y="4054912"/>
            <a:ext cx="2982039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Rating: 3.82</a:t>
            </a:r>
            <a:endParaRPr lang="en-US" sz="15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87752" y="1755577"/>
            <a:ext cx="1729621" cy="172962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587752" y="3678912"/>
            <a:ext cx="2266117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Hat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10587752" y="4055031"/>
            <a:ext cx="2982158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Rating: 3.80</a:t>
            </a:r>
            <a:endParaRPr lang="en-US" sz="150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0490" y="4642961"/>
            <a:ext cx="1729502" cy="1729502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060490" y="6566178"/>
            <a:ext cx="2266117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Skirt</a:t>
            </a:r>
            <a:endParaRPr lang="en-US" sz="1750" dirty="0"/>
          </a:p>
        </p:txBody>
      </p:sp>
      <p:sp>
        <p:nvSpPr>
          <p:cNvPr id="20" name="Text 12"/>
          <p:cNvSpPr/>
          <p:nvPr/>
        </p:nvSpPr>
        <p:spPr>
          <a:xfrm>
            <a:off x="1060490" y="6942296"/>
            <a:ext cx="2982039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Rating: 3.78</a:t>
            </a:r>
            <a:endParaRPr lang="en-US" sz="1500" dirty="0"/>
          </a:p>
        </p:txBody>
      </p:sp>
      <p:sp>
        <p:nvSpPr>
          <p:cNvPr id="21" name="Text 13"/>
          <p:cNvSpPr/>
          <p:nvPr/>
        </p:nvSpPr>
        <p:spPr>
          <a:xfrm>
            <a:off x="1060490" y="7394615"/>
            <a:ext cx="12509421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These top-rated products should be featured prominently in marketing campaigns and seasonal promotions.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70246" y="468987"/>
            <a:ext cx="5723573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Customer Segmentation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0246" y="1179433"/>
            <a:ext cx="10689908" cy="42171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633184" y="2639969"/>
            <a:ext cx="2126565" cy="272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New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3633184" y="2994396"/>
            <a:ext cx="2126565" cy="390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83 customers — acquisition focus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277003" y="3190818"/>
            <a:ext cx="2126565" cy="272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Returning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77003" y="3545245"/>
            <a:ext cx="2126565" cy="390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701 customers — conversion priority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8951684" y="2639969"/>
            <a:ext cx="2126564" cy="272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Loyal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8951684" y="2994396"/>
            <a:ext cx="2126564" cy="390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4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3,116 customers — retention strong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1970246" y="5523905"/>
            <a:ext cx="10689908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Customer loyalty analysis reveals </a:t>
            </a:r>
            <a:pPr algn="l" indent="0" marL="0">
              <a:lnSpc>
                <a:spcPts val="1700"/>
              </a:lnSpc>
              <a:buNone/>
            </a:pPr>
            <a:r>
              <a:rPr lang="en-US" sz="12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80% are loyal customers</a:t>
            </a:r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indicating strong retention but limited new customer acquisition.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1970246" y="5915978"/>
            <a:ext cx="2920365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Segment Breakdown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1970246" y="6458545"/>
            <a:ext cx="3469005" cy="543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3.1K</a:t>
            </a:r>
            <a:endParaRPr lang="en-US" sz="4250" dirty="0"/>
          </a:p>
        </p:txBody>
      </p:sp>
      <p:sp>
        <p:nvSpPr>
          <p:cNvPr id="13" name="Text 10"/>
          <p:cNvSpPr/>
          <p:nvPr/>
        </p:nvSpPr>
        <p:spPr>
          <a:xfrm>
            <a:off x="2736413" y="7168872"/>
            <a:ext cx="193655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Loyal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5580698" y="6458545"/>
            <a:ext cx="3469005" cy="543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701</a:t>
            </a:r>
            <a:endParaRPr lang="en-US" sz="4250" dirty="0"/>
          </a:p>
        </p:txBody>
      </p:sp>
      <p:sp>
        <p:nvSpPr>
          <p:cNvPr id="15" name="Text 12"/>
          <p:cNvSpPr/>
          <p:nvPr/>
        </p:nvSpPr>
        <p:spPr>
          <a:xfrm>
            <a:off x="6346865" y="7168872"/>
            <a:ext cx="193655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Returning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9191149" y="6458545"/>
            <a:ext cx="3469005" cy="543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83</a:t>
            </a:r>
            <a:endParaRPr lang="en-US" sz="4250" dirty="0"/>
          </a:p>
        </p:txBody>
      </p:sp>
      <p:sp>
        <p:nvSpPr>
          <p:cNvPr id="17" name="Text 14"/>
          <p:cNvSpPr/>
          <p:nvPr/>
        </p:nvSpPr>
        <p:spPr>
          <a:xfrm>
            <a:off x="9957316" y="7168872"/>
            <a:ext cx="193655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New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1970246" y="7538204"/>
            <a:ext cx="10689908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Focus on converting returning customers to loyal status while expanding new customer acquisition efforts.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28762" y="329089"/>
            <a:ext cx="567380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Subscription &amp; Spending Patterns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28762" y="800695"/>
            <a:ext cx="7772757" cy="399359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515338" y="4794290"/>
            <a:ext cx="119658" cy="119658"/>
          </a:xfrm>
          <a:prstGeom prst="roundRect">
            <a:avLst>
              <a:gd name="adj" fmla="val 15284"/>
            </a:avLst>
          </a:prstGeom>
          <a:solidFill>
            <a:srgbClr val="098176"/>
          </a:solidFill>
          <a:ln/>
        </p:spPr>
      </p:sp>
      <p:sp>
        <p:nvSpPr>
          <p:cNvPr id="5" name="Text 2"/>
          <p:cNvSpPr/>
          <p:nvPr/>
        </p:nvSpPr>
        <p:spPr>
          <a:xfrm>
            <a:off x="6695956" y="4794290"/>
            <a:ext cx="542925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Customers</a:t>
            </a:r>
            <a:endParaRPr lang="en-US" sz="900" dirty="0"/>
          </a:p>
        </p:txBody>
      </p:sp>
      <p:sp>
        <p:nvSpPr>
          <p:cNvPr id="6" name="Shape 3"/>
          <p:cNvSpPr/>
          <p:nvPr/>
        </p:nvSpPr>
        <p:spPr>
          <a:xfrm>
            <a:off x="7391281" y="4794290"/>
            <a:ext cx="119658" cy="119658"/>
          </a:xfrm>
          <a:prstGeom prst="roundRect">
            <a:avLst>
              <a:gd name="adj" fmla="val 15284"/>
            </a:avLst>
          </a:prstGeom>
          <a:solidFill>
            <a:srgbClr val="44F3E3"/>
          </a:solidFill>
          <a:ln/>
        </p:spPr>
      </p:sp>
      <p:sp>
        <p:nvSpPr>
          <p:cNvPr id="7" name="Text 4"/>
          <p:cNvSpPr/>
          <p:nvPr/>
        </p:nvSpPr>
        <p:spPr>
          <a:xfrm>
            <a:off x="7571899" y="4794290"/>
            <a:ext cx="544116" cy="119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Avg Spend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3428762" y="5243036"/>
            <a:ext cx="2572703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Subscription Opportunity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4617125" y="6321623"/>
            <a:ext cx="147208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27%</a:t>
            </a:r>
            <a:endParaRPr lang="en-US" sz="23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557" y="5573673"/>
            <a:ext cx="1795343" cy="179534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649153" y="7458670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Subscribers</a:t>
            </a:r>
            <a:endParaRPr lang="en-US" sz="1100" dirty="0"/>
          </a:p>
        </p:txBody>
      </p:sp>
      <p:sp>
        <p:nvSpPr>
          <p:cNvPr id="12" name="Text 8"/>
          <p:cNvSpPr/>
          <p:nvPr/>
        </p:nvSpPr>
        <p:spPr>
          <a:xfrm>
            <a:off x="8540829" y="6321623"/>
            <a:ext cx="147208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73%</a:t>
            </a:r>
            <a:endParaRPr lang="en-US" sz="23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262" y="5573673"/>
            <a:ext cx="1795343" cy="179534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572976" y="7458670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Non-Subscribers</a:t>
            </a:r>
            <a:endParaRPr lang="en-US" sz="1100" dirty="0"/>
          </a:p>
        </p:txBody>
      </p:sp>
      <p:sp>
        <p:nvSpPr>
          <p:cNvPr id="15" name="Text 10"/>
          <p:cNvSpPr/>
          <p:nvPr/>
        </p:nvSpPr>
        <p:spPr>
          <a:xfrm>
            <a:off x="3428762" y="7701915"/>
            <a:ext cx="7772757" cy="143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Despite similar spending patterns, only 27% are subscribers. </a:t>
            </a:r>
            <a:pPr algn="l" indent="0" marL="0">
              <a:lnSpc>
                <a:spcPts val="1100"/>
              </a:lnSpc>
              <a:buNone/>
            </a:pPr>
            <a:r>
              <a:rPr lang="en-US" sz="9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Huge growth potential</a:t>
            </a:r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exists in converting non-subscribers.</a:t>
            </a:r>
            <a:endParaRPr lang="en-US" sz="900" dirty="0"/>
          </a:p>
        </p:txBody>
      </p:sp>
      <p:sp>
        <p:nvSpPr>
          <p:cNvPr id="16" name="Text 11"/>
          <p:cNvSpPr/>
          <p:nvPr/>
        </p:nvSpPr>
        <p:spPr>
          <a:xfrm>
            <a:off x="3428762" y="7912775"/>
            <a:ext cx="7772757" cy="143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Subscribers generate $62.6K vs. $170.4K from non-subscribers—untapped revenue opportunity.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54198"/>
            <a:ext cx="684978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Power BI Dashboard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217188"/>
            <a:ext cx="2329934" cy="2858214"/>
          </a:xfrm>
          <a:prstGeom prst="roundRect">
            <a:avLst>
              <a:gd name="adj" fmla="val 1541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456503"/>
            <a:ext cx="185130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Insights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4303990"/>
            <a:ext cx="185130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Interactive filters for subscription, gender, category, and shipping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3406973" y="3217188"/>
            <a:ext cx="2329934" cy="2858214"/>
          </a:xfrm>
          <a:prstGeom prst="roundRect">
            <a:avLst>
              <a:gd name="adj" fmla="val 1541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3646289" y="3456503"/>
            <a:ext cx="185130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Metrics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646289" y="4303990"/>
            <a:ext cx="185130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3.9K customers, $59.76 avg purchase, 3.75 avg rating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5976223" y="3217188"/>
            <a:ext cx="2329934" cy="2858214"/>
          </a:xfrm>
          <a:prstGeom prst="roundRect">
            <a:avLst>
              <a:gd name="adj" fmla="val 1541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215539" y="3456503"/>
            <a:ext cx="185130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 Analysis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215539" y="4303990"/>
            <a:ext cx="185130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Sales by category, revenue trends, age group distribution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51880" y="590788"/>
            <a:ext cx="2133600" cy="389811"/>
          </a:xfrm>
          <a:prstGeom prst="roundRect">
            <a:avLst>
              <a:gd name="adj" fmla="val 6614"/>
            </a:avLst>
          </a:prstGeom>
          <a:solidFill>
            <a:srgbClr val="054842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80705" y="699730"/>
            <a:ext cx="171807" cy="1718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38357" y="655201"/>
            <a:ext cx="1618298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STRATEGIC INSIGHTS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751880" y="1057632"/>
            <a:ext cx="8292465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Revenue by Age &amp; Category</a:t>
            </a:r>
            <a:endParaRPr lang="en-US" sz="3950" dirty="0"/>
          </a:p>
        </p:txBody>
      </p:sp>
      <p:sp>
        <p:nvSpPr>
          <p:cNvPr id="6" name="Text 3"/>
          <p:cNvSpPr/>
          <p:nvPr/>
        </p:nvSpPr>
        <p:spPr>
          <a:xfrm>
            <a:off x="751880" y="2171462"/>
            <a:ext cx="4391739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Age Group Performance</a:t>
            </a:r>
            <a:endParaRPr lang="en-US" sz="23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80" y="2767608"/>
            <a:ext cx="8348782" cy="467522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632394" y="2997041"/>
            <a:ext cx="3285172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Category Leaders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9632394" y="3569018"/>
            <a:ext cx="4253627" cy="652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Clothing dominates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with 1,737 purchases, followed by Footwear and Accessories.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9632394" y="4394954"/>
            <a:ext cx="4253627" cy="1304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Young Adults drive highest revenue at $62K</a:t>
            </a:r>
            <a:endParaRPr lang="en-US" sz="165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Relatively balanced across age groups</a:t>
            </a:r>
            <a:endParaRPr lang="en-US" sz="165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Express shipping users show higher spend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9632394" y="5873045"/>
            <a:ext cx="4253627" cy="652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Target marketing to Young Adults and express-shipping customers for maximum ROI.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2026-02-11T05:13:48Z</dcterms:created>
  <dcterms:modified xsi:type="dcterms:W3CDTF">2026-02-11T05:13:48Z</dcterms:modified>
</cp:coreProperties>
</file>